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0"/>
  </p:notesMasterIdLst>
  <p:handoutMasterIdLst>
    <p:handoutMasterId r:id="rId21"/>
  </p:handoutMasterIdLst>
  <p:sldIdLst>
    <p:sldId id="256" r:id="rId6"/>
    <p:sldId id="262" r:id="rId7"/>
    <p:sldId id="257" r:id="rId8"/>
    <p:sldId id="266" r:id="rId9"/>
    <p:sldId id="260" r:id="rId10"/>
    <p:sldId id="261" r:id="rId11"/>
    <p:sldId id="269" r:id="rId12"/>
    <p:sldId id="263" r:id="rId13"/>
    <p:sldId id="270" r:id="rId14"/>
    <p:sldId id="268" r:id="rId15"/>
    <p:sldId id="265" r:id="rId16"/>
    <p:sldId id="264" r:id="rId17"/>
    <p:sldId id="259" r:id="rId18"/>
    <p:sldId id="267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1A35"/>
    <a:srgbClr val="F8C1D9"/>
    <a:srgbClr val="BD1E4E"/>
    <a:srgbClr val="A50047"/>
    <a:srgbClr val="00859A"/>
    <a:srgbClr val="A50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86385" autoAdjust="0"/>
  </p:normalViewPr>
  <p:slideViewPr>
    <p:cSldViewPr snapToGrid="0" snapToObjects="1">
      <p:cViewPr varScale="1">
        <p:scale>
          <a:sx n="110" d="100"/>
          <a:sy n="110" d="100"/>
        </p:scale>
        <p:origin x="57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8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CF7AC0F-CDB1-2A4B-9E37-E421B3F04A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EA4A092-A1C3-B544-8996-E2BED9DE86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B0E6D-664F-F647-B8CA-BD0E40008451}" type="datetimeFigureOut">
              <a:rPr lang="cs-CZ" smtClean="0"/>
              <a:t>01.02.2023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01CB16-BE0A-A541-923D-7D1A99B35C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E70D9-8EFB-B148-BDAF-AF8044B5FDD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564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CFB72-A787-814B-B44E-D27946A08119}" type="datetimeFigureOut">
              <a:rPr lang="cs-CZ" smtClean="0"/>
              <a:t>01.02.2023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AC62F-3D15-EA42-8740-F546D861C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628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AC62F-3D15-EA42-8740-F546D861CC6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03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0">
            <a:extLst>
              <a:ext uri="{FF2B5EF4-FFF2-40B4-BE49-F238E27FC236}">
                <a16:creationId xmlns:a16="http://schemas.microsoft.com/office/drawing/2014/main" id="{7A4DE28D-41A6-D14E-937F-21670C87D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75" y="976704"/>
            <a:ext cx="11329596" cy="7495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 u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31A18E68-6BC0-B749-A6F4-FB7C724C042E}"/>
              </a:ext>
            </a:extLst>
          </p:cNvPr>
          <p:cNvCxnSpPr/>
          <p:nvPr userDrawn="1"/>
        </p:nvCxnSpPr>
        <p:spPr>
          <a:xfrm>
            <a:off x="567489" y="856648"/>
            <a:ext cx="8258476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ástupný symbol pro obsah 2">
            <a:extLst>
              <a:ext uri="{FF2B5EF4-FFF2-40B4-BE49-F238E27FC236}">
                <a16:creationId xmlns:a16="http://schemas.microsoft.com/office/drawing/2014/main" id="{F764DDE7-D56B-0B46-8985-181EA4B6936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9681" y="2138291"/>
            <a:ext cx="6173166" cy="32217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marL="0" indent="0">
              <a:buNone/>
            </a:pP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laborer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ferchiciet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ducimus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necerum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laccus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earum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moluptatisim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atemolu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ptionsequam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alibusam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esecto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enienduntiae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 as et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facestia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nobis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voluptatur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asitiossit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volene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tiatque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 anto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moluptat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hitiscia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</a:t>
            </a:r>
            <a:endParaRPr lang="cs-CZ" sz="2100" dirty="0">
              <a:solidFill>
                <a:srgbClr val="008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100" dirty="0">
              <a:solidFill>
                <a:srgbClr val="008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F02345A-88F8-6E49-9F3E-B6FC592BE3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810" y="5652485"/>
            <a:ext cx="12192000" cy="121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64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ílé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9A8572E6-20D1-1C45-BE4F-E1EDAAABB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81" y="1836215"/>
            <a:ext cx="9492350" cy="34810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cs-CZ" sz="210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Upravte styly předlohy textu.</a:t>
            </a:r>
          </a:p>
          <a:p>
            <a:pPr marL="0" lvl="1" indent="0">
              <a:buNone/>
            </a:pPr>
            <a:r>
              <a:rPr lang="cs-CZ" sz="210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Druhá úroveň</a:t>
            </a:r>
          </a:p>
          <a:p>
            <a:pPr marL="0" lvl="2" indent="0">
              <a:buNone/>
            </a:pPr>
            <a:r>
              <a:rPr lang="cs-CZ" sz="210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Třetí úroveň</a:t>
            </a:r>
          </a:p>
        </p:txBody>
      </p:sp>
      <p:sp>
        <p:nvSpPr>
          <p:cNvPr id="11" name="Nadpis 10">
            <a:extLst>
              <a:ext uri="{FF2B5EF4-FFF2-40B4-BE49-F238E27FC236}">
                <a16:creationId xmlns:a16="http://schemas.microsoft.com/office/drawing/2014/main" id="{8EA77321-99ED-D24E-B451-B4FDD47CA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74" y="352635"/>
            <a:ext cx="11423725" cy="1458119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F02345A-88F8-6E49-9F3E-B6FC592BE3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04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vné pozad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F02345A-88F8-6E49-9F3E-B6FC592BE3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146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E4C8F94-3EB3-CA4A-88BC-CA0F23B19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3475" y="1839072"/>
            <a:ext cx="9547861" cy="3487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/>
              <a:t>Upravte styly předlohy textu.
Druhá úroveň
Třetí úroveň
Čtvrtá úroveň
Pátá úroveň</a:t>
            </a:r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B25AFDF-0BFC-CB42-9256-93C06A57E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75" y="352635"/>
            <a:ext cx="10957560" cy="14581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E67EC16F-55C2-784C-82A8-AC6F27079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58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900" b="1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1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arkova@meta-ops.cz" TargetMode="External"/><Relationship Id="rId7" Type="http://schemas.openxmlformats.org/officeDocument/2006/relationships/image" Target="../media/image5.tiff"/><Relationship Id="rId2" Type="http://schemas.openxmlformats.org/officeDocument/2006/relationships/hyperlink" Target="http://www.inkluzivniskola.cz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heinrich@meta-ops.cz" TargetMode="External"/><Relationship Id="rId5" Type="http://schemas.openxmlformats.org/officeDocument/2006/relationships/hyperlink" Target="mailto:kotorova@meta-ops.cz" TargetMode="External"/><Relationship Id="rId4" Type="http://schemas.openxmlformats.org/officeDocument/2006/relationships/hyperlink" Target="mailto:makhinova@meta-ops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lasskolstvi.cz/" TargetMode="External"/><Relationship Id="rId2" Type="http://schemas.openxmlformats.org/officeDocument/2006/relationships/hyperlink" Target="http://www.infoabsolvent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seznamskol.e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A67DD-71CF-9141-9F80-5EC064ADE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9" y="972153"/>
            <a:ext cx="8335476" cy="1274658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Výběr střední školy v ČR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přijímací řízení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11CE8A-F6C3-BE4B-87B0-4179F1C82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90" y="2128208"/>
            <a:ext cx="5544756" cy="323179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endParaRPr lang="cs-CZ" sz="2100" dirty="0"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ru-RU" sz="2100" dirty="0">
                <a:solidFill>
                  <a:srgbClr val="002060"/>
                </a:solidFill>
                <a:cs typeface="Arial" panose="020B0604020202020204" pitchFamily="34" charset="0"/>
              </a:rPr>
              <a:t>В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и</a:t>
            </a:r>
            <a:r>
              <a:rPr lang="ru-RU" sz="2100" dirty="0">
                <a:solidFill>
                  <a:srgbClr val="002060"/>
                </a:solidFill>
                <a:cs typeface="Arial" panose="020B0604020202020204" pitchFamily="34" charset="0"/>
              </a:rPr>
              <a:t>бір середньой школи в Чехії.</a:t>
            </a:r>
            <a:br>
              <a:rPr lang="ru-RU" sz="2100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ru-RU" sz="2100" dirty="0">
                <a:solidFill>
                  <a:srgbClr val="002060"/>
                </a:solidFill>
                <a:cs typeface="Arial" panose="020B0604020202020204" pitchFamily="34" charset="0"/>
              </a:rPr>
              <a:t>Информаційна зустріч для 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батьків</a:t>
            </a:r>
            <a:r>
              <a:rPr lang="ru-RU" sz="2100" dirty="0">
                <a:solidFill>
                  <a:srgbClr val="002060"/>
                </a:solidFill>
                <a:cs typeface="Arial" panose="020B0604020202020204" pitchFamily="34" charset="0"/>
              </a:rPr>
              <a:t> дітей з 9 і 10 класів українських шкіл.</a:t>
            </a:r>
          </a:p>
          <a:p>
            <a:pPr algn="l">
              <a:lnSpc>
                <a:spcPct val="100000"/>
              </a:lnSpc>
            </a:pPr>
            <a:endParaRPr lang="cs-CZ" sz="2100" dirty="0"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cs-CZ" sz="2100" b="1" dirty="0">
                <a:cs typeface="Arial" panose="020B0604020202020204" pitchFamily="34" charset="0"/>
              </a:rPr>
              <a:t>Informační schůzka pro rodiče žáků s odlišným mateřským jazykem</a:t>
            </a:r>
            <a:endParaRPr lang="cs-CZ" sz="2100" b="1" dirty="0"/>
          </a:p>
          <a:p>
            <a:pPr algn="l">
              <a:lnSpc>
                <a:spcPct val="100000"/>
              </a:lnSpc>
            </a:pPr>
            <a:endParaRPr lang="cs-CZ" sz="2100" b="1" dirty="0">
              <a:solidFill>
                <a:srgbClr val="008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. 2022</a:t>
            </a:r>
          </a:p>
          <a:p>
            <a:pPr algn="l">
              <a:lnSpc>
                <a:spcPct val="70000"/>
              </a:lnSpc>
            </a:pPr>
            <a:endParaRPr lang="cs-CZ" sz="2100" b="1" dirty="0">
              <a:solidFill>
                <a:srgbClr val="008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F0B3D247-CB57-034D-B636-BEC876B8F081}"/>
              </a:ext>
            </a:extLst>
          </p:cNvPr>
          <p:cNvCxnSpPr/>
          <p:nvPr/>
        </p:nvCxnSpPr>
        <p:spPr>
          <a:xfrm>
            <a:off x="567489" y="856648"/>
            <a:ext cx="8258476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Zástupný symbol pro obsah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27"/>
          <a:stretch/>
        </p:blipFill>
        <p:spPr>
          <a:xfrm>
            <a:off x="6537325" y="1637211"/>
            <a:ext cx="5243031" cy="386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164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9680" y="807308"/>
            <a:ext cx="11127959" cy="5344110"/>
          </a:xfrm>
        </p:spPr>
        <p:txBody>
          <a:bodyPr>
            <a:normAutofit/>
          </a:bodyPr>
          <a:lstStyle/>
          <a:p>
            <a:r>
              <a:rPr lang="cs-CZ" b="1" dirty="0"/>
              <a:t>Termíny - </a:t>
            </a:r>
            <a:r>
              <a:rPr lang="ru-RU" b="1" i="1" dirty="0">
                <a:solidFill>
                  <a:srgbClr val="002060"/>
                </a:solidFill>
              </a:rPr>
              <a:t>даты</a:t>
            </a:r>
            <a:endParaRPr lang="cs-CZ" b="1" i="1" dirty="0">
              <a:solidFill>
                <a:srgbClr val="002060"/>
              </a:solidFill>
            </a:endParaRPr>
          </a:p>
          <a:p>
            <a:r>
              <a:rPr lang="cs-CZ" dirty="0"/>
              <a:t>Nenechávejte na poslední chvíli</a:t>
            </a:r>
            <a:r>
              <a:rPr lang="ru-RU" dirty="0"/>
              <a:t> – </a:t>
            </a:r>
            <a:r>
              <a:rPr lang="ru-RU" b="1" i="1" dirty="0">
                <a:solidFill>
                  <a:srgbClr val="002060"/>
                </a:solidFill>
              </a:rPr>
              <a:t>не залишайте на останній момент</a:t>
            </a:r>
            <a:endParaRPr lang="cs-CZ" b="1" i="1" dirty="0">
              <a:solidFill>
                <a:srgbClr val="002060"/>
              </a:solidFill>
            </a:endParaRPr>
          </a:p>
          <a:p>
            <a:r>
              <a:rPr lang="cs-CZ" dirty="0"/>
              <a:t>- Nikdy neposílejte originály</a:t>
            </a:r>
            <a:r>
              <a:rPr lang="ru-RU" dirty="0"/>
              <a:t> – </a:t>
            </a:r>
            <a:r>
              <a:rPr lang="ru-RU" b="1" i="1" dirty="0">
                <a:solidFill>
                  <a:srgbClr val="002060"/>
                </a:solidFill>
              </a:rPr>
              <a:t>ніколи не посилайте оригінали</a:t>
            </a:r>
            <a:endParaRPr lang="cs-CZ" b="1" i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potvrzení od lékaře, pokud je vyžadováno</a:t>
            </a:r>
            <a:r>
              <a:rPr lang="ru-RU" dirty="0"/>
              <a:t> – </a:t>
            </a:r>
            <a:r>
              <a:rPr lang="ru-RU" b="1" i="1" dirty="0">
                <a:solidFill>
                  <a:srgbClr val="002060"/>
                </a:solidFill>
              </a:rPr>
              <a:t>довідка від лікаря, якщо потрібно</a:t>
            </a:r>
            <a:endParaRPr lang="cs-CZ" b="1" i="1" dirty="0">
              <a:solidFill>
                <a:srgbClr val="002060"/>
              </a:solidFill>
            </a:endParaRPr>
          </a:p>
          <a:p>
            <a:r>
              <a:rPr lang="cs-CZ" b="1" dirty="0"/>
              <a:t>Komunikace se školou</a:t>
            </a:r>
            <a:r>
              <a:rPr lang="ru-RU" b="1" dirty="0"/>
              <a:t> – </a:t>
            </a:r>
            <a:r>
              <a:rPr lang="ru-RU" b="1" i="1" dirty="0">
                <a:solidFill>
                  <a:srgbClr val="002060"/>
                </a:solidFill>
              </a:rPr>
              <a:t>комуникация з школою</a:t>
            </a:r>
            <a:endParaRPr lang="cs-CZ" b="1" i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Zkontrolujte označení poštovní schránky (v případě oznámení leží dopis na poště jen 2 týdny)</a:t>
            </a:r>
            <a:r>
              <a:rPr lang="ru-RU" dirty="0"/>
              <a:t> -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перевіряйте пошту і електронну пошту</a:t>
            </a:r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Kontrolujte e-maily a reagujte na výzvy SŠ</a:t>
            </a:r>
          </a:p>
          <a:p>
            <a:r>
              <a:rPr lang="cs-CZ" b="1" dirty="0"/>
              <a:t>Pozvánky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po přijetí přihlášek škola pošle pozvánku s instrukcemi k přijímacímu řízení s kódem (registrační číslem, pod kterým se zveřejňují výsledky), termínem pohovoru apod.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endParaRPr lang="cs-CZ" dirty="0"/>
          </a:p>
          <a:p>
            <a:pPr marL="342900" indent="-342900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3474" y="327921"/>
            <a:ext cx="11423725" cy="694769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О чём не забыть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379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9680" y="989481"/>
            <a:ext cx="11097479" cy="4554583"/>
          </a:xfrm>
        </p:spPr>
        <p:txBody>
          <a:bodyPr>
            <a:normAutofit fontScale="92500"/>
          </a:bodyPr>
          <a:lstStyle/>
          <a:p>
            <a:r>
              <a:rPr lang="cs-CZ" dirty="0"/>
              <a:t>- na webu školy a informační nástěnce v budově školy pod unikátním kódem</a:t>
            </a:r>
          </a:p>
          <a:p>
            <a:r>
              <a:rPr lang="cs-CZ" b="1" dirty="0"/>
              <a:t>v případě přijetí </a:t>
            </a:r>
            <a:r>
              <a:rPr lang="cs-CZ" dirty="0"/>
              <a:t>– do </a:t>
            </a:r>
            <a:r>
              <a:rPr lang="cs-CZ" b="1" dirty="0"/>
              <a:t>10 dnů </a:t>
            </a:r>
            <a:r>
              <a:rPr lang="cs-CZ" dirty="0"/>
              <a:t>odevzdat zápisový lístek </a:t>
            </a:r>
            <a:r>
              <a:rPr lang="ru-RU" dirty="0"/>
              <a:t>– </a:t>
            </a:r>
            <a:r>
              <a:rPr lang="ru-RU" b="1" i="1" dirty="0">
                <a:solidFill>
                  <a:srgbClr val="002060"/>
                </a:solidFill>
              </a:rPr>
              <a:t>до 10 днів в</a:t>
            </a:r>
            <a:r>
              <a:rPr lang="uk-UA" b="1" i="1" dirty="0">
                <a:solidFill>
                  <a:srgbClr val="002060"/>
                </a:solidFill>
              </a:rPr>
              <a:t>ід</a:t>
            </a:r>
            <a:r>
              <a:rPr lang="ru-RU" b="1" i="1" dirty="0">
                <a:solidFill>
                  <a:srgbClr val="002060"/>
                </a:solidFill>
              </a:rPr>
              <a:t>правити заяву про запис</a:t>
            </a:r>
            <a:endParaRPr lang="cs-CZ" b="1" i="1" dirty="0">
              <a:solidFill>
                <a:srgbClr val="002060"/>
              </a:solidFill>
            </a:endParaRPr>
          </a:p>
          <a:p>
            <a:r>
              <a:rPr lang="cs-CZ" dirty="0"/>
              <a:t>(žáci 9. tříd získají na ZŠ, ostatní na kraj. úřadě podle bydliště)</a:t>
            </a:r>
          </a:p>
          <a:p>
            <a:r>
              <a:rPr lang="cs-CZ" dirty="0"/>
              <a:t>vyhodnocení odevzdaných zápisových lístků školou – volná místa pro uchazeče pod čarou, kteří se odvolali</a:t>
            </a:r>
          </a:p>
          <a:p>
            <a:endParaRPr lang="cs-CZ" sz="800" dirty="0"/>
          </a:p>
          <a:p>
            <a:r>
              <a:rPr lang="cs-CZ" b="1" dirty="0"/>
              <a:t>v případě nepřijetí </a:t>
            </a:r>
            <a:r>
              <a:rPr lang="ru-RU" b="1" dirty="0"/>
              <a:t>– </a:t>
            </a:r>
            <a:r>
              <a:rPr lang="ru-RU" b="1" dirty="0">
                <a:solidFill>
                  <a:srgbClr val="002060"/>
                </a:solidFill>
              </a:rPr>
              <a:t>у рази невступу</a:t>
            </a:r>
            <a:endParaRPr lang="cs-CZ" b="1" dirty="0">
              <a:solidFill>
                <a:srgbClr val="002060"/>
              </a:solidFill>
            </a:endParaRPr>
          </a:p>
          <a:p>
            <a:r>
              <a:rPr lang="cs-CZ" b="1" dirty="0"/>
              <a:t>odvolání</a:t>
            </a:r>
            <a:r>
              <a:rPr lang="cs-CZ" dirty="0"/>
              <a:t> – do </a:t>
            </a:r>
            <a:r>
              <a:rPr lang="cs-CZ" b="1" dirty="0"/>
              <a:t>3 dnů </a:t>
            </a:r>
            <a:r>
              <a:rPr lang="cs-CZ" dirty="0"/>
              <a:t>po převzetí písemného zamítavého rozhodnutí – </a:t>
            </a:r>
            <a:r>
              <a:rPr lang="ru-RU" dirty="0">
                <a:solidFill>
                  <a:srgbClr val="002060"/>
                </a:solidFill>
              </a:rPr>
              <a:t>апеляція до 3 днів ВІД ОТРИМАННЯ НЕГАТИВНОГО РІШЕННЯ</a:t>
            </a:r>
            <a:endParaRPr lang="cs-CZ" dirty="0">
              <a:solidFill>
                <a:srgbClr val="002060"/>
              </a:solidFill>
            </a:endParaRPr>
          </a:p>
          <a:p>
            <a:endParaRPr lang="cs-CZ" sz="800" dirty="0"/>
          </a:p>
          <a:p>
            <a:pPr>
              <a:tabLst>
                <a:tab pos="1165225" algn="l"/>
              </a:tabLst>
            </a:pPr>
            <a:r>
              <a:rPr lang="cs-CZ" b="1" dirty="0"/>
              <a:t>2. kolo </a:t>
            </a:r>
            <a:r>
              <a:rPr lang="cs-CZ" dirty="0"/>
              <a:t>– vyhlášení kritérií pro 2. a další kola vždy </a:t>
            </a:r>
            <a:r>
              <a:rPr lang="cs-CZ" b="1" dirty="0"/>
              <a:t>na webu SŠ</a:t>
            </a:r>
            <a:r>
              <a:rPr lang="ru-RU" b="1" dirty="0"/>
              <a:t> </a:t>
            </a:r>
            <a:r>
              <a:rPr lang="cs-CZ" dirty="0"/>
              <a:t>(bez jednotných </a:t>
            </a:r>
            <a:r>
              <a:rPr lang="cs-CZ" dirty="0" err="1"/>
              <a:t>přij</a:t>
            </a:r>
            <a:r>
              <a:rPr lang="cs-CZ" dirty="0"/>
              <a:t>. zkoušek)</a:t>
            </a:r>
            <a:endParaRPr lang="ru-RU" dirty="0"/>
          </a:p>
          <a:p>
            <a:pPr>
              <a:tabLst>
                <a:tab pos="1165225" algn="l"/>
              </a:tabLst>
            </a:pPr>
            <a:r>
              <a:rPr lang="ru-RU" b="1" dirty="0">
                <a:solidFill>
                  <a:srgbClr val="002060"/>
                </a:solidFill>
              </a:rPr>
              <a:t>2 хвиля подання документів і умови вступу – інфо на сайтах шкіл.</a:t>
            </a:r>
          </a:p>
          <a:p>
            <a:pPr>
              <a:tabLst>
                <a:tab pos="1165225" algn="l"/>
              </a:tabLst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3474" y="352635"/>
            <a:ext cx="11423725" cy="744645"/>
          </a:xfrm>
        </p:spPr>
        <p:txBody>
          <a:bodyPr/>
          <a:lstStyle/>
          <a:p>
            <a:r>
              <a:rPr lang="cs-CZ" dirty="0"/>
              <a:t>Výsledky přijímacího řízení</a:t>
            </a:r>
            <a:r>
              <a:rPr lang="uk-UA" dirty="0"/>
              <a:t> -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Результати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515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9681" y="1113905"/>
            <a:ext cx="10939724" cy="4203358"/>
          </a:xfrm>
        </p:spPr>
        <p:txBody>
          <a:bodyPr>
            <a:normAutofit fontScale="925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informační schůzky pro nově přijaté žáky a jejich rodiče</a:t>
            </a:r>
            <a:r>
              <a:rPr lang="ru-RU" dirty="0"/>
              <a:t> – </a:t>
            </a:r>
            <a:r>
              <a:rPr lang="ru-RU" i="1" dirty="0">
                <a:solidFill>
                  <a:srgbClr val="002060"/>
                </a:solidFill>
              </a:rPr>
              <a:t>інформ. зустрічи для батьків і студентів.</a:t>
            </a:r>
            <a:endParaRPr lang="cs-CZ" i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prokázání legality pobytu (nad 90 dní)</a:t>
            </a:r>
            <a:r>
              <a:rPr lang="ru-RU" dirty="0"/>
              <a:t> – </a:t>
            </a:r>
            <a:r>
              <a:rPr lang="ru-RU" i="1" dirty="0">
                <a:solidFill>
                  <a:srgbClr val="002060"/>
                </a:solidFill>
              </a:rPr>
              <a:t>легальність перебування</a:t>
            </a:r>
            <a:endParaRPr lang="cs-CZ" i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vyplňování formulářů (karta žáka)</a:t>
            </a:r>
            <a:r>
              <a:rPr lang="ru-RU" dirty="0"/>
              <a:t> – </a:t>
            </a:r>
            <a:r>
              <a:rPr lang="ru-RU" i="1" dirty="0">
                <a:solidFill>
                  <a:srgbClr val="002060"/>
                </a:solidFill>
              </a:rPr>
              <a:t>заповнення документів і анкет</a:t>
            </a:r>
            <a:endParaRPr lang="cs-CZ" i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seznamy knih a potřeb ke studiu nebo finanční příspěvek na vybavení</a:t>
            </a:r>
            <a:r>
              <a:rPr lang="ru-RU" dirty="0"/>
              <a:t> – </a:t>
            </a:r>
            <a:r>
              <a:rPr lang="ru-RU" i="1" dirty="0">
                <a:solidFill>
                  <a:srgbClr val="002060"/>
                </a:solidFill>
              </a:rPr>
              <a:t>список підручників</a:t>
            </a:r>
            <a:endParaRPr lang="cs-CZ" i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stravování, ubytování</a:t>
            </a:r>
            <a:r>
              <a:rPr lang="ru-RU" dirty="0"/>
              <a:t> – </a:t>
            </a:r>
            <a:r>
              <a:rPr lang="ru-RU" i="1" dirty="0">
                <a:solidFill>
                  <a:srgbClr val="002060"/>
                </a:solidFill>
              </a:rPr>
              <a:t>живлення, проживання</a:t>
            </a:r>
            <a:endParaRPr lang="cs-CZ" i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průkaz/karta studenta</a:t>
            </a:r>
            <a:r>
              <a:rPr lang="ru-RU" dirty="0"/>
              <a:t> – </a:t>
            </a:r>
            <a:r>
              <a:rPr lang="ru-RU" i="1" dirty="0">
                <a:solidFill>
                  <a:srgbClr val="002060"/>
                </a:solidFill>
              </a:rPr>
              <a:t>студентська картка</a:t>
            </a:r>
            <a:endParaRPr lang="cs-CZ" i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seznámení s průběhem výuky/praxe</a:t>
            </a:r>
            <a:r>
              <a:rPr lang="ru-RU" dirty="0"/>
              <a:t> – </a:t>
            </a:r>
            <a:r>
              <a:rPr lang="ru-RU" i="1" dirty="0">
                <a:solidFill>
                  <a:srgbClr val="002060"/>
                </a:solidFill>
              </a:rPr>
              <a:t>ознайомлення з навчанням і практикою</a:t>
            </a:r>
            <a:endParaRPr lang="cs-CZ" i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adaptační pobyt</a:t>
            </a:r>
            <a:r>
              <a:rPr lang="ru-RU" dirty="0"/>
              <a:t> – </a:t>
            </a:r>
            <a:r>
              <a:rPr lang="ru-RU" i="1" dirty="0">
                <a:solidFill>
                  <a:srgbClr val="002060"/>
                </a:solidFill>
              </a:rPr>
              <a:t>адаптаційне перебування/поїздка.</a:t>
            </a:r>
            <a:endParaRPr lang="cs-CZ" i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podpůrná opatření i na SŠ (PPP)</a:t>
            </a:r>
            <a:r>
              <a:rPr lang="ru-RU" dirty="0"/>
              <a:t> – </a:t>
            </a:r>
            <a:r>
              <a:rPr lang="ru-RU" i="1" dirty="0">
                <a:solidFill>
                  <a:srgbClr val="002060"/>
                </a:solidFill>
              </a:rPr>
              <a:t>підтримка під час навчання в школі (псих-пед. центр)</a:t>
            </a:r>
            <a:endParaRPr lang="cs-CZ" i="1" dirty="0">
              <a:solidFill>
                <a:srgbClr val="00206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3474" y="352636"/>
            <a:ext cx="11423725" cy="611640"/>
          </a:xfrm>
        </p:spPr>
        <p:txBody>
          <a:bodyPr/>
          <a:lstStyle/>
          <a:p>
            <a:r>
              <a:rPr lang="cs-CZ" dirty="0"/>
              <a:t>Zahájení školní docházky</a:t>
            </a:r>
            <a:r>
              <a:rPr lang="ru-RU" dirty="0"/>
              <a:t> – </a:t>
            </a:r>
            <a:r>
              <a:rPr lang="ru-RU" i="1" dirty="0">
                <a:solidFill>
                  <a:srgbClr val="002060"/>
                </a:solidFill>
              </a:rPr>
              <a:t>Початок навчання</a:t>
            </a:r>
            <a:endParaRPr lang="cs-CZ" i="1" dirty="0">
              <a:solidFill>
                <a:srgbClr val="00206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282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Přímá spojnice se šipkou 9">
            <a:extLst>
              <a:ext uri="{FF2B5EF4-FFF2-40B4-BE49-F238E27FC236}">
                <a16:creationId xmlns:a16="http://schemas.microsoft.com/office/drawing/2014/main" id="{53A752CF-55E0-E745-B37C-53F4F59BAC1B}"/>
              </a:ext>
            </a:extLst>
          </p:cNvPr>
          <p:cNvCxnSpPr/>
          <p:nvPr/>
        </p:nvCxnSpPr>
        <p:spPr>
          <a:xfrm flipV="1">
            <a:off x="3976101" y="2145420"/>
            <a:ext cx="648072" cy="467032"/>
          </a:xfrm>
          <a:prstGeom prst="straightConnector1">
            <a:avLst/>
          </a:prstGeom>
          <a:ln w="63500" cap="sq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0">
            <a:extLst>
              <a:ext uri="{FF2B5EF4-FFF2-40B4-BE49-F238E27FC236}">
                <a16:creationId xmlns:a16="http://schemas.microsoft.com/office/drawing/2014/main" id="{F723CC76-B315-334B-BFFE-7C6CCCD5E4F1}"/>
              </a:ext>
            </a:extLst>
          </p:cNvPr>
          <p:cNvCxnSpPr/>
          <p:nvPr/>
        </p:nvCxnSpPr>
        <p:spPr>
          <a:xfrm>
            <a:off x="3972388" y="3575901"/>
            <a:ext cx="648072" cy="467032"/>
          </a:xfrm>
          <a:prstGeom prst="straightConnector1">
            <a:avLst/>
          </a:prstGeom>
          <a:ln w="63500" cap="sq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1">
            <a:extLst>
              <a:ext uri="{FF2B5EF4-FFF2-40B4-BE49-F238E27FC236}">
                <a16:creationId xmlns:a16="http://schemas.microsoft.com/office/drawing/2014/main" id="{1B9EBCAC-0748-4142-990F-146684DF76CF}"/>
              </a:ext>
            </a:extLst>
          </p:cNvPr>
          <p:cNvCxnSpPr/>
          <p:nvPr/>
        </p:nvCxnSpPr>
        <p:spPr>
          <a:xfrm>
            <a:off x="7539031" y="2145420"/>
            <a:ext cx="795072" cy="3611"/>
          </a:xfrm>
          <a:prstGeom prst="straightConnector1">
            <a:avLst/>
          </a:prstGeom>
          <a:ln w="63500" cap="sq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2">
            <a:extLst>
              <a:ext uri="{FF2B5EF4-FFF2-40B4-BE49-F238E27FC236}">
                <a16:creationId xmlns:a16="http://schemas.microsoft.com/office/drawing/2014/main" id="{7C4340BD-E865-834F-9358-E528037503C1}"/>
              </a:ext>
            </a:extLst>
          </p:cNvPr>
          <p:cNvCxnSpPr/>
          <p:nvPr/>
        </p:nvCxnSpPr>
        <p:spPr>
          <a:xfrm>
            <a:off x="7535318" y="4042933"/>
            <a:ext cx="798785" cy="0"/>
          </a:xfrm>
          <a:prstGeom prst="straightConnector1">
            <a:avLst/>
          </a:prstGeom>
          <a:ln w="63500" cap="sq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>
            <a:extLst>
              <a:ext uri="{FF2B5EF4-FFF2-40B4-BE49-F238E27FC236}">
                <a16:creationId xmlns:a16="http://schemas.microsoft.com/office/drawing/2014/main" id="{7C454009-7006-5246-A32E-0756E1947C44}"/>
              </a:ext>
            </a:extLst>
          </p:cNvPr>
          <p:cNvSpPr/>
          <p:nvPr/>
        </p:nvSpPr>
        <p:spPr>
          <a:xfrm>
            <a:off x="4857466" y="762430"/>
            <a:ext cx="2448272" cy="14895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obory s výučním listem (3 roky)</a:t>
            </a: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19. - 23. 4. 202</a:t>
            </a:r>
            <a:r>
              <a:rPr lang="ru-RU" b="1" dirty="0">
                <a:solidFill>
                  <a:schemeClr val="tx1"/>
                </a:solidFill>
              </a:rPr>
              <a:t>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0A07B27B-4DC7-7240-9CC5-076300C6016A}"/>
              </a:ext>
            </a:extLst>
          </p:cNvPr>
          <p:cNvSpPr/>
          <p:nvPr/>
        </p:nvSpPr>
        <p:spPr>
          <a:xfrm>
            <a:off x="4881292" y="3336225"/>
            <a:ext cx="2448272" cy="148951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obory s maturitní zkouškou (4 roky)</a:t>
            </a: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12. 4. 202</a:t>
            </a:r>
            <a:r>
              <a:rPr lang="ru-RU" b="1" dirty="0">
                <a:solidFill>
                  <a:schemeClr val="tx1"/>
                </a:solidFill>
              </a:rPr>
              <a:t>2</a:t>
            </a:r>
            <a:endParaRPr lang="cs-CZ" b="1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13. 4. 202</a:t>
            </a:r>
            <a:r>
              <a:rPr lang="ru-RU" b="1" dirty="0">
                <a:solidFill>
                  <a:schemeClr val="tx1"/>
                </a:solidFill>
              </a:rPr>
              <a:t>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Pětiúhelník 19">
            <a:extLst>
              <a:ext uri="{FF2B5EF4-FFF2-40B4-BE49-F238E27FC236}">
                <a16:creationId xmlns:a16="http://schemas.microsoft.com/office/drawing/2014/main" id="{221C2919-D795-DD46-8722-BD9D1E171456}"/>
              </a:ext>
            </a:extLst>
          </p:cNvPr>
          <p:cNvSpPr/>
          <p:nvPr/>
        </p:nvSpPr>
        <p:spPr>
          <a:xfrm>
            <a:off x="888274" y="2330576"/>
            <a:ext cx="3178629" cy="1552360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PŘIJÍMACÍ ŘÍZENÍ NA SŠ</a:t>
            </a:r>
          </a:p>
          <a:p>
            <a:pPr algn="ctr"/>
            <a:r>
              <a:rPr lang="cs-CZ" sz="2000" b="1" dirty="0">
                <a:solidFill>
                  <a:schemeClr val="tx1"/>
                </a:solidFill>
              </a:rPr>
              <a:t>1. kolo – 1. 3. 202</a:t>
            </a:r>
            <a:r>
              <a:rPr lang="ru-RU" sz="2000" b="1" dirty="0">
                <a:solidFill>
                  <a:schemeClr val="tx1"/>
                </a:solidFill>
              </a:rPr>
              <a:t>2</a:t>
            </a:r>
            <a:endParaRPr lang="cs-CZ" sz="2000" b="1" dirty="0">
              <a:solidFill>
                <a:schemeClr val="tx1"/>
              </a:solidFill>
            </a:endParaRPr>
          </a:p>
          <a:p>
            <a:pPr algn="ctr"/>
            <a:r>
              <a:rPr lang="cs-CZ" sz="2000" b="1" dirty="0">
                <a:solidFill>
                  <a:schemeClr val="tx1"/>
                </a:solidFill>
              </a:rPr>
              <a:t>(2 přihlášky)</a:t>
            </a: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26BF39CF-8756-5240-8F4B-D4E63DD09645}"/>
              </a:ext>
            </a:extLst>
          </p:cNvPr>
          <p:cNvSpPr/>
          <p:nvPr/>
        </p:nvSpPr>
        <p:spPr>
          <a:xfrm>
            <a:off x="8457528" y="1915885"/>
            <a:ext cx="1696666" cy="23687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ZÁPISOVÝ LÍSTEK</a:t>
            </a:r>
          </a:p>
          <a:p>
            <a:pPr algn="ctr"/>
            <a:r>
              <a:rPr lang="cs-CZ" sz="2000" b="1" dirty="0">
                <a:solidFill>
                  <a:schemeClr val="tx1"/>
                </a:solidFill>
              </a:rPr>
              <a:t>do 10 dnů</a:t>
            </a:r>
          </a:p>
          <a:p>
            <a:pPr algn="ctr"/>
            <a:endParaRPr lang="cs-CZ" sz="2000" b="1" dirty="0">
              <a:solidFill>
                <a:schemeClr val="tx1"/>
              </a:solidFill>
            </a:endParaRPr>
          </a:p>
          <a:p>
            <a:pPr algn="ctr"/>
            <a:r>
              <a:rPr lang="cs-CZ" sz="2000" b="1" dirty="0">
                <a:solidFill>
                  <a:schemeClr val="tx1"/>
                </a:solidFill>
              </a:rPr>
              <a:t>ODVOLÁNÍ</a:t>
            </a:r>
          </a:p>
          <a:p>
            <a:pPr algn="ctr"/>
            <a:r>
              <a:rPr lang="cs-CZ" sz="2000" b="1" dirty="0">
                <a:solidFill>
                  <a:schemeClr val="tx1"/>
                </a:solidFill>
              </a:rPr>
              <a:t>do 3 dnů</a:t>
            </a: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26823462-D1FF-0B49-9142-49143A428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44" y="439265"/>
            <a:ext cx="3346568" cy="984704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Důležité termíny</a:t>
            </a:r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88274" y="4130410"/>
            <a:ext cx="2622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50000"/>
                  </a:schemeClr>
                </a:solidFill>
              </a:rPr>
              <a:t>Подання документів</a:t>
            </a:r>
            <a:endParaRPr lang="cs-CZ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94202" y="116099"/>
            <a:ext cx="3378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50000"/>
                  </a:schemeClr>
                </a:solidFill>
              </a:rPr>
              <a:t>Спеціальності з проф. підготовкою (3 </a:t>
            </a:r>
            <a:r>
              <a:rPr lang="uk-UA" b="1" i="1" dirty="0">
                <a:solidFill>
                  <a:schemeClr val="tx1">
                    <a:lumMod val="50000"/>
                  </a:schemeClr>
                </a:solidFill>
              </a:rPr>
              <a:t>роки</a:t>
            </a:r>
            <a:r>
              <a:rPr lang="ru-RU" b="1" i="1" dirty="0">
                <a:solidFill>
                  <a:schemeClr val="tx1">
                    <a:lumMod val="50000"/>
                  </a:schemeClr>
                </a:solidFill>
              </a:rPr>
              <a:t>)</a:t>
            </a:r>
            <a:endParaRPr lang="cs-CZ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57466" y="4886118"/>
            <a:ext cx="281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50000"/>
                  </a:schemeClr>
                </a:solidFill>
              </a:rPr>
              <a:t>Спеціальності з атестатом (4 роки)</a:t>
            </a:r>
            <a:endParaRPr lang="cs-CZ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388562" y="1915885"/>
            <a:ext cx="15487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50000"/>
                  </a:schemeClr>
                </a:solidFill>
              </a:rPr>
              <a:t>Подання заяви для запису до 10 днів</a:t>
            </a:r>
            <a:br>
              <a:rPr lang="ru-RU" b="1" i="1" dirty="0">
                <a:solidFill>
                  <a:schemeClr val="tx1">
                    <a:lumMod val="50000"/>
                  </a:schemeClr>
                </a:solidFill>
              </a:rPr>
            </a:br>
            <a:br>
              <a:rPr lang="ru-RU" b="1" i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tx1">
                    <a:lumMod val="50000"/>
                  </a:schemeClr>
                </a:solidFill>
              </a:rPr>
              <a:t>Апеляція до 3 днів</a:t>
            </a:r>
            <a:endParaRPr lang="cs-CZ" b="1" i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379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AF11CE8A-F6C3-BE4B-87B0-4179F1C82F9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4104" y="854062"/>
            <a:ext cx="9231031" cy="463162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400" b="1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META, </a:t>
            </a:r>
            <a:r>
              <a:rPr lang="cs-CZ" sz="2400" b="1" dirty="0" err="1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o.p.s</a:t>
            </a:r>
            <a:r>
              <a:rPr lang="cs-CZ" sz="2400" b="1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Společnost pro příležitosti mladých migrantů</a:t>
            </a:r>
            <a:br>
              <a:rPr lang="cs-CZ" sz="2400" b="1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400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Žerotínova 35</a:t>
            </a:r>
            <a:r>
              <a:rPr lang="pt-BR" sz="2400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1</a:t>
            </a:r>
            <a:r>
              <a:rPr lang="cs-CZ" sz="2400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pt-BR" sz="2400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0 00 Praha </a:t>
            </a:r>
            <a:r>
              <a:rPr lang="cs-CZ" sz="2400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br>
              <a:rPr lang="cs-CZ" sz="2400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u="sng" dirty="0">
                <a:solidFill>
                  <a:srgbClr val="961A35"/>
                </a:solidFill>
                <a:ea typeface="Verdana" panose="020B0604030504040204" pitchFamily="34" charset="0"/>
              </a:rPr>
              <a:t>www.meta-ops.cz</a:t>
            </a:r>
          </a:p>
          <a:p>
            <a:pPr lvl="0">
              <a:spcBef>
                <a:spcPts val="0"/>
              </a:spcBef>
            </a:pPr>
            <a:r>
              <a:rPr lang="cs-CZ" sz="2000" u="sng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www.inkluzivniskola.cz</a:t>
            </a:r>
            <a:endParaRPr lang="cs-CZ" sz="2000" u="sng" dirty="0">
              <a:solidFill>
                <a:srgbClr val="961A35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cs-CZ" sz="1000" u="sng" dirty="0">
              <a:solidFill>
                <a:srgbClr val="961A35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1800" b="1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Hana Marková</a:t>
            </a:r>
          </a:p>
          <a:p>
            <a:pPr>
              <a:spcBef>
                <a:spcPts val="0"/>
              </a:spcBef>
            </a:pPr>
            <a:r>
              <a:rPr lang="cs-CZ" sz="1800" b="1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773 639 395, </a:t>
            </a:r>
            <a:r>
              <a:rPr lang="cs-CZ" sz="1800" b="1" u="sng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markova@meta-ops.cz</a:t>
            </a:r>
            <a:endParaRPr lang="cs-CZ" sz="1800" b="1" u="sng" dirty="0">
              <a:solidFill>
                <a:srgbClr val="961A35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cs-CZ" sz="1200" b="1" u="sng" dirty="0">
              <a:solidFill>
                <a:srgbClr val="961A35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1800" b="1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Vlada </a:t>
            </a:r>
            <a:r>
              <a:rPr lang="cs-CZ" sz="1800" b="1" dirty="0" err="1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Makhinova</a:t>
            </a:r>
            <a:endParaRPr lang="cs-CZ" sz="1800" b="1" dirty="0">
              <a:solidFill>
                <a:srgbClr val="961A35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1800" b="1" dirty="0">
                <a:solidFill>
                  <a:srgbClr val="961A35"/>
                </a:solidFill>
                <a:ea typeface="Verdana" panose="020B0604030504040204" pitchFamily="34" charset="0"/>
              </a:rPr>
              <a:t>775 339 003,</a:t>
            </a:r>
            <a:r>
              <a:rPr lang="cs-CZ" sz="1800" b="1" dirty="0"/>
              <a:t> </a:t>
            </a:r>
            <a:r>
              <a:rPr lang="cs-CZ" sz="1800" b="1" dirty="0">
                <a:hlinkClick r:id="rId4"/>
              </a:rPr>
              <a:t>makhinova@meta-ops.cz</a:t>
            </a:r>
            <a:endParaRPr lang="cs-CZ" sz="1800" b="1" dirty="0"/>
          </a:p>
          <a:p>
            <a:pPr>
              <a:spcBef>
                <a:spcPts val="0"/>
              </a:spcBef>
            </a:pPr>
            <a:endParaRPr lang="cs-CZ" sz="1200" b="1" dirty="0"/>
          </a:p>
          <a:p>
            <a:pPr>
              <a:spcBef>
                <a:spcPts val="0"/>
              </a:spcBef>
            </a:pPr>
            <a:r>
              <a:rPr lang="cs-CZ" sz="1800" b="1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Adéla  </a:t>
            </a:r>
            <a:r>
              <a:rPr lang="cs-CZ" sz="1800" b="1" dirty="0" err="1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Kotorová</a:t>
            </a:r>
            <a:endParaRPr lang="cs-CZ" sz="1800" b="1" dirty="0">
              <a:solidFill>
                <a:srgbClr val="961A35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1800" b="1" dirty="0">
                <a:solidFill>
                  <a:srgbClr val="961A35"/>
                </a:solidFill>
                <a:ea typeface="Verdana" panose="020B0604030504040204" pitchFamily="34" charset="0"/>
              </a:rPr>
              <a:t>771 163 555, </a:t>
            </a:r>
            <a:r>
              <a:rPr lang="cs-CZ" sz="1800" b="1" dirty="0">
                <a:hlinkClick r:id="rId5"/>
              </a:rPr>
              <a:t>kotorova@meta-ops.cz</a:t>
            </a:r>
            <a:endParaRPr lang="cs-CZ" sz="1800" b="1" dirty="0">
              <a:solidFill>
                <a:srgbClr val="961A35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ru-RU" sz="1800" b="1" dirty="0">
              <a:solidFill>
                <a:srgbClr val="961A35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1800" b="1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Jan Heinrich</a:t>
            </a:r>
          </a:p>
          <a:p>
            <a:pPr>
              <a:spcBef>
                <a:spcPts val="0"/>
              </a:spcBef>
            </a:pPr>
            <a:r>
              <a:rPr lang="cs-CZ" sz="1800" b="1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777 756 858, </a:t>
            </a:r>
            <a:r>
              <a:rPr lang="cs-CZ" sz="1800" b="1" u="sng" dirty="0">
                <a:solidFill>
                  <a:srgbClr val="961A35"/>
                </a:solidFill>
                <a:ea typeface="Verdana" panose="020B0604030504040204" pitchFamily="34" charset="0"/>
                <a:cs typeface="Verdana" panose="020B0604030504040204" pitchFamily="34" charset="0"/>
                <a:hlinkClick r:id="rId6"/>
              </a:rPr>
              <a:t>heinrich@meta-ops.cz</a:t>
            </a:r>
            <a:endParaRPr lang="cs-CZ" sz="1800" b="1" u="sng" dirty="0">
              <a:solidFill>
                <a:srgbClr val="961A35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cs-CZ" sz="1800" b="1" u="sng" dirty="0">
              <a:solidFill>
                <a:srgbClr val="961A35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cs-CZ" sz="2000" b="1" dirty="0">
              <a:solidFill>
                <a:srgbClr val="961A35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cs-CZ" sz="2000" b="1" u="sng" dirty="0">
              <a:solidFill>
                <a:srgbClr val="961A35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C:\Users\Hanka\Documents\Výstava\META ILU (1)\META ILU\meta.t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213" y="1489166"/>
            <a:ext cx="5624886" cy="399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72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9680" y="975360"/>
            <a:ext cx="11199805" cy="434190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splněno 9 let povinné školní docházky – ověřené a přeložené kopie vysvědčení</a:t>
            </a:r>
            <a:br>
              <a:rPr lang="ru-RU" dirty="0"/>
            </a:b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(закінчений 9 клас, або закінчення влітку 2022)</a:t>
            </a:r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358775" indent="-273050"/>
            <a:r>
              <a:rPr lang="cs-CZ" dirty="0"/>
              <a:t>    - nostrifikace při přechodu ze ZŠ na SŠ se </a:t>
            </a:r>
            <a:r>
              <a:rPr lang="cs-CZ" b="1" dirty="0"/>
              <a:t>nevyžaduje</a:t>
            </a:r>
            <a:r>
              <a:rPr lang="cs-CZ" dirty="0"/>
              <a:t> (pouze pokud nelze doložit splnění   9 let školní docházky jinak)</a:t>
            </a:r>
          </a:p>
          <a:p>
            <a:endParaRPr lang="cs-CZ" sz="1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legální pobyt v ČR – nejpozději ke dni nástupu ke vzdělávání (1. 9. 202</a:t>
            </a:r>
            <a:r>
              <a:rPr lang="ru-RU" dirty="0"/>
              <a:t>2</a:t>
            </a:r>
            <a:r>
              <a:rPr lang="cs-CZ" dirty="0"/>
              <a:t>) – cestovní pas nebo karta pobytu</a:t>
            </a:r>
            <a:r>
              <a:rPr lang="ru-RU" dirty="0"/>
              <a:t> </a:t>
            </a:r>
            <a:br>
              <a:rPr lang="ru-RU" dirty="0"/>
            </a:b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Легальне перебування з 1.9.2022</a:t>
            </a:r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1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splnění kritérií přijímacího řízení (31. 1. 202</a:t>
            </a:r>
            <a:r>
              <a:rPr lang="ru-RU" dirty="0"/>
              <a:t>2</a:t>
            </a:r>
            <a:r>
              <a:rPr lang="cs-CZ" dirty="0"/>
              <a:t>)</a:t>
            </a:r>
            <a:r>
              <a:rPr lang="ru-RU" dirty="0"/>
              <a:t> –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uk-UA" b="1" i="1" dirty="0">
                <a:solidFill>
                  <a:schemeClr val="accent1">
                    <a:lumMod val="50000"/>
                  </a:schemeClr>
                </a:solidFill>
              </a:rPr>
              <a:t>е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ревірити критерії вступ. іспитів з 31.1.</a:t>
            </a:r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1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úkony vyřizuje u mladších 18 let zákonný zástupce</a:t>
            </a:r>
            <a:r>
              <a:rPr lang="ru-RU" dirty="0"/>
              <a:t> –</a:t>
            </a:r>
            <a:r>
              <a:rPr lang="ru-RU" i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у дітей до 18 років все повинен підписати батько</a:t>
            </a:r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3474" y="352635"/>
            <a:ext cx="11423725" cy="622725"/>
          </a:xfrm>
        </p:spPr>
        <p:txBody>
          <a:bodyPr/>
          <a:lstStyle/>
          <a:p>
            <a:r>
              <a:rPr lang="cs-CZ" dirty="0"/>
              <a:t>Podmínky studia na SŠ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42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E9FA58-18E7-E34E-8C3A-6863CACA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750" y="1213659"/>
            <a:ext cx="11275430" cy="436853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100" b="1" dirty="0">
                <a:cs typeface="Arial" panose="020B0604020202020204" pitchFamily="34" charset="0"/>
              </a:rPr>
              <a:t>Střední vzdělávání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b="1" dirty="0"/>
              <a:t>ukončené výučním listem </a:t>
            </a:r>
            <a:r>
              <a:rPr lang="cs-CZ" dirty="0"/>
              <a:t>– 3 roky, zaměření na konkrétní profesi, důraz na praxi (kód H)</a:t>
            </a:r>
            <a:r>
              <a:rPr lang="ru-RU" dirty="0"/>
              <a:t> –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свідоцтво про проф. підготовці</a:t>
            </a:r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/>
              <a:t>    - možnost nástavbového studia (+ 1-2 roky, poté maturita)</a:t>
            </a:r>
            <a:r>
              <a:rPr lang="ru-RU" dirty="0"/>
              <a:t> –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додаткове навчання для отримання матуриты</a:t>
            </a:r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12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b="1" dirty="0"/>
              <a:t>ukončené maturitou </a:t>
            </a:r>
            <a:r>
              <a:rPr lang="cs-CZ" dirty="0"/>
              <a:t>(maturitní vysvědčení) – 4 ro</a:t>
            </a:r>
            <a:r>
              <a:rPr lang="en-US" dirty="0" err="1"/>
              <a:t>ky</a:t>
            </a:r>
            <a:r>
              <a:rPr lang="en-US" dirty="0"/>
              <a:t> -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атестат</a:t>
            </a:r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všeobecné zaměření – gymnázia (kód K)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střední odborné školy - obchodní akademie, střední průmyslové školy, střední zdravotnické školy…) (kódy M, L)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SŠ s uměleckým zaměřením – konzervatoř (hudba, tanec, dramatické umění)</a:t>
            </a:r>
          </a:p>
          <a:p>
            <a:r>
              <a:rPr lang="cs-CZ" dirty="0"/>
              <a:t>     - některé i od 2. stupně ZŠ</a:t>
            </a:r>
          </a:p>
          <a:p>
            <a:endParaRPr lang="cs-CZ" sz="800" dirty="0"/>
          </a:p>
          <a:p>
            <a:endParaRPr lang="cs-CZ" sz="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D85FF1-D23D-8E43-B165-8606EFD0B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365125"/>
            <a:ext cx="9547861" cy="1113155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Typy středních škol</a:t>
            </a:r>
            <a:endParaRPr lang="cs-CZ" sz="29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30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9681" y="943114"/>
            <a:ext cx="9492350" cy="475746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internet: </a:t>
            </a:r>
            <a:r>
              <a:rPr lang="cs-CZ" dirty="0">
                <a:hlinkClick r:id="rId2"/>
              </a:rPr>
              <a:t>www.infoabsolvent.cz</a:t>
            </a:r>
            <a:endParaRPr lang="cs-CZ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>
                <a:hlinkClick r:id="rId3"/>
              </a:rPr>
              <a:t>www.atlasskolstvi.cz</a:t>
            </a:r>
            <a:r>
              <a:rPr lang="cs-CZ" dirty="0"/>
              <a:t>, </a:t>
            </a:r>
            <a:r>
              <a:rPr lang="cs-CZ" dirty="0">
                <a:hlinkClick r:id="rId4"/>
              </a:rPr>
              <a:t>www.seznamskol.eu</a:t>
            </a:r>
            <a:endParaRPr lang="cs-CZ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webové stránky konkrétních škol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13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pedagogicko-psychologické poradny (PPP)</a:t>
            </a:r>
            <a:br>
              <a:rPr lang="ru-RU" dirty="0"/>
            </a:br>
            <a:r>
              <a:rPr lang="ru-RU" i="1" dirty="0">
                <a:solidFill>
                  <a:srgbClr val="002060"/>
                </a:solidFill>
              </a:rPr>
              <a:t>психологічно-педагогічні центри</a:t>
            </a:r>
            <a:endParaRPr lang="cs-CZ" i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13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veletrhy vzdělávání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1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dny otevřených dveří</a:t>
            </a:r>
            <a:r>
              <a:rPr lang="ru-RU" dirty="0"/>
              <a:t> – </a:t>
            </a:r>
            <a:r>
              <a:rPr lang="ru-RU" i="1" dirty="0">
                <a:solidFill>
                  <a:srgbClr val="002060"/>
                </a:solidFill>
              </a:rPr>
              <a:t>дні відкритих дверей </a:t>
            </a:r>
            <a:br>
              <a:rPr lang="ru-RU" i="1" dirty="0">
                <a:solidFill>
                  <a:srgbClr val="002060"/>
                </a:solidFill>
              </a:rPr>
            </a:br>
            <a:r>
              <a:rPr lang="ru-RU" i="1" dirty="0">
                <a:solidFill>
                  <a:srgbClr val="002060"/>
                </a:solidFill>
              </a:rPr>
              <a:t>(і онлайн)</a:t>
            </a:r>
            <a:endParaRPr lang="cs-CZ" i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1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reference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3474" y="352636"/>
            <a:ext cx="11423725" cy="692394"/>
          </a:xfrm>
        </p:spPr>
        <p:txBody>
          <a:bodyPr/>
          <a:lstStyle/>
          <a:p>
            <a:r>
              <a:rPr lang="cs-CZ" dirty="0"/>
              <a:t>Výběr střední školy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6449" y="2084117"/>
            <a:ext cx="3706689" cy="300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54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9681" y="1489166"/>
            <a:ext cx="11104010" cy="382809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dirty="0"/>
              <a:t>SŠ zřizované krajem </a:t>
            </a:r>
            <a:r>
              <a:rPr lang="cs-CZ" dirty="0"/>
              <a:t>– bezplatné vzdělávání</a:t>
            </a:r>
            <a:r>
              <a:rPr lang="ru-RU" dirty="0"/>
              <a:t> –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безкоштовне навчання</a:t>
            </a:r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dirty="0"/>
              <a:t>SŠ jiných zřizovatelů </a:t>
            </a:r>
            <a:r>
              <a:rPr lang="cs-CZ" dirty="0"/>
              <a:t>– placené vzdělávání – informace o výši školného</a:t>
            </a:r>
          </a:p>
          <a:p>
            <a:r>
              <a:rPr lang="cs-CZ" dirty="0"/>
              <a:t>     na webu školy (možnosti stipendií)</a:t>
            </a:r>
            <a:r>
              <a:rPr lang="ru-RU" dirty="0"/>
              <a:t> –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платне навчання, іноді є можливість стипедний</a:t>
            </a:r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dirty="0"/>
              <a:t>     - </a:t>
            </a:r>
            <a:r>
              <a:rPr lang="cs-CZ" b="1" dirty="0"/>
              <a:t>soukromé</a:t>
            </a:r>
          </a:p>
          <a:p>
            <a:r>
              <a:rPr lang="cs-CZ" dirty="0"/>
              <a:t>     - </a:t>
            </a:r>
            <a:r>
              <a:rPr lang="cs-CZ" b="1" dirty="0"/>
              <a:t>církevní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Bezplatné x placené studium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066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9680" y="1064032"/>
            <a:ext cx="11173679" cy="4953592"/>
          </a:xfrm>
        </p:spPr>
        <p:txBody>
          <a:bodyPr>
            <a:normAutofit/>
          </a:bodyPr>
          <a:lstStyle/>
          <a:p>
            <a:r>
              <a:rPr lang="cs-CZ" b="1" dirty="0"/>
              <a:t>termíny 1. kolo (max. 2 přihlášky)</a:t>
            </a:r>
            <a:r>
              <a:rPr lang="en-US" b="1" dirty="0"/>
              <a:t> – </a:t>
            </a:r>
            <a:r>
              <a:rPr lang="cs-CZ" b="1" i="1" dirty="0">
                <a:solidFill>
                  <a:schemeClr val="tx1">
                    <a:lumMod val="50000"/>
                  </a:schemeClr>
                </a:solidFill>
              </a:rPr>
              <a:t>2 </a:t>
            </a:r>
            <a:r>
              <a:rPr lang="ru-RU" b="1" i="1" dirty="0">
                <a:solidFill>
                  <a:schemeClr val="tx1">
                    <a:lumMod val="50000"/>
                  </a:schemeClr>
                </a:solidFill>
              </a:rPr>
              <a:t>заяви на 2 спец</a:t>
            </a:r>
            <a:r>
              <a:rPr lang="uk-UA" b="1" i="1" dirty="0">
                <a:solidFill>
                  <a:schemeClr val="tx1">
                    <a:lumMod val="50000"/>
                  </a:schemeClr>
                </a:solidFill>
              </a:rPr>
              <a:t>і</a:t>
            </a:r>
            <a:r>
              <a:rPr lang="ru-RU" b="1" i="1" dirty="0">
                <a:solidFill>
                  <a:schemeClr val="tx1">
                    <a:lumMod val="50000"/>
                  </a:schemeClr>
                </a:solidFill>
              </a:rPr>
              <a:t>альності або школи</a:t>
            </a:r>
            <a:endParaRPr lang="cs-CZ" b="1" i="1" dirty="0">
              <a:solidFill>
                <a:schemeClr val="tx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 err="1"/>
              <a:t>Obo</a:t>
            </a:r>
            <a:r>
              <a:rPr lang="en-AU" dirty="0"/>
              <a:t>r</a:t>
            </a:r>
            <a:r>
              <a:rPr lang="cs-CZ" dirty="0"/>
              <a:t>y s maturitou – </a:t>
            </a:r>
            <a:r>
              <a:rPr lang="cs-CZ" b="1" dirty="0"/>
              <a:t>do 5. 4. 2022</a:t>
            </a:r>
            <a:r>
              <a:rPr lang="uk-UA" b="1" dirty="0"/>
              <a:t> – </a:t>
            </a:r>
            <a:r>
              <a:rPr lang="uk-UA" b="1" dirty="0">
                <a:solidFill>
                  <a:schemeClr val="accent6">
                    <a:lumMod val="10000"/>
                  </a:schemeClr>
                </a:solidFill>
              </a:rPr>
              <a:t>атестат/матуріта</a:t>
            </a:r>
            <a:endParaRPr lang="cs-CZ" b="1" dirty="0">
              <a:solidFill>
                <a:schemeClr val="accent6">
                  <a:lumMod val="10000"/>
                </a:schemeClr>
              </a:solidFill>
            </a:endParaRPr>
          </a:p>
          <a:p>
            <a:endParaRPr lang="cs-CZ" sz="1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Obory s výučním listem – do </a:t>
            </a:r>
            <a:r>
              <a:rPr lang="uk-UA" b="1" dirty="0"/>
              <a:t>8</a:t>
            </a:r>
            <a:r>
              <a:rPr lang="cs-CZ" b="1" dirty="0"/>
              <a:t>. </a:t>
            </a:r>
            <a:r>
              <a:rPr lang="uk-UA" b="1" dirty="0"/>
              <a:t>4</a:t>
            </a:r>
            <a:r>
              <a:rPr lang="cs-CZ" b="1" dirty="0"/>
              <a:t>. 202</a:t>
            </a:r>
            <a:r>
              <a:rPr lang="ru-RU" b="1" dirty="0"/>
              <a:t>2</a:t>
            </a:r>
            <a:r>
              <a:rPr lang="cs-CZ" b="1" dirty="0"/>
              <a:t> </a:t>
            </a:r>
            <a:r>
              <a:rPr lang="uk-UA" b="1" dirty="0"/>
              <a:t>– </a:t>
            </a:r>
            <a:r>
              <a:rPr lang="uk-UA" b="1" dirty="0">
                <a:solidFill>
                  <a:schemeClr val="accent6">
                    <a:lumMod val="10000"/>
                  </a:schemeClr>
                </a:solidFill>
              </a:rPr>
              <a:t>проф. підготовка</a:t>
            </a:r>
            <a:endParaRPr lang="ru-RU" dirty="0">
              <a:solidFill>
                <a:schemeClr val="accent6">
                  <a:lumMod val="1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dirty="0"/>
          </a:p>
          <a:p>
            <a:r>
              <a:rPr lang="cs-CZ" b="1" dirty="0"/>
              <a:t>2. a další kola </a:t>
            </a:r>
            <a:r>
              <a:rPr lang="cs-CZ" dirty="0"/>
              <a:t>(počet přihlášek neomezen) – průběžně informace na webu SŠ po zveřejnění výsledků 1. kola (od 5/202</a:t>
            </a:r>
            <a:r>
              <a:rPr lang="ru-RU" dirty="0"/>
              <a:t>2</a:t>
            </a:r>
            <a:r>
              <a:rPr lang="cs-CZ" dirty="0"/>
              <a:t>)</a:t>
            </a:r>
            <a:endParaRPr lang="ru-RU" dirty="0"/>
          </a:p>
          <a:p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Інформація буде доступна приблизно з кінця квітня – начала травня 2022, кількість заяв не обмежена</a:t>
            </a:r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1000" dirty="0"/>
          </a:p>
          <a:p>
            <a:pPr marL="92075" indent="-92075"/>
            <a:endParaRPr lang="cs-CZ" dirty="0"/>
          </a:p>
          <a:p>
            <a:pPr marL="342900" indent="-342900">
              <a:buFontTx/>
              <a:buChar char="-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3474" y="352636"/>
            <a:ext cx="11423725" cy="711394"/>
          </a:xfrm>
        </p:spPr>
        <p:txBody>
          <a:bodyPr/>
          <a:lstStyle/>
          <a:p>
            <a:r>
              <a:rPr lang="cs-CZ" dirty="0"/>
              <a:t>Přihlášky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952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9681" y="321276"/>
            <a:ext cx="10947962" cy="5362832"/>
          </a:xfrm>
        </p:spPr>
        <p:txBody>
          <a:bodyPr>
            <a:normAutofit/>
          </a:bodyPr>
          <a:lstStyle/>
          <a:p>
            <a:r>
              <a:rPr lang="cs-CZ" dirty="0"/>
              <a:t>formulář – vysvědčení za poslední 2 roky (obvykle 8. a 9. třída)</a:t>
            </a:r>
            <a:r>
              <a:rPr lang="ru-RU" dirty="0"/>
              <a:t> –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відмітки 8-9 клас (останні 2 роки навчяння)</a:t>
            </a:r>
            <a:br>
              <a:rPr lang="ru-RU" dirty="0"/>
            </a:br>
            <a:r>
              <a:rPr lang="cs-CZ" dirty="0"/>
              <a:t>a) česká ZŠ – žákům 9. třídy potvrdí škola</a:t>
            </a:r>
            <a:endParaRPr lang="ru-RU" dirty="0"/>
          </a:p>
          <a:p>
            <a:r>
              <a:rPr lang="cs-CZ" dirty="0"/>
              <a:t>b) vysvědčení za zahraničí úředně ověřené kopie a soudní překlad do češtiny</a:t>
            </a:r>
            <a:br>
              <a:rPr lang="ru-RU" dirty="0"/>
            </a:br>
            <a:r>
              <a:rPr lang="uk-UA" b="1" i="1" dirty="0">
                <a:solidFill>
                  <a:srgbClr val="002060"/>
                </a:solidFill>
              </a:rPr>
              <a:t>Якщо у вас є</a:t>
            </a:r>
            <a:r>
              <a:rPr lang="ru-RU" b="1" i="1" dirty="0">
                <a:solidFill>
                  <a:srgbClr val="002060"/>
                </a:solidFill>
              </a:rPr>
              <a:t> – підтвердження з школи або фотографії, копії, електронний щоденник</a:t>
            </a:r>
            <a:endParaRPr lang="ru-RU" dirty="0"/>
          </a:p>
          <a:p>
            <a:pPr>
              <a:tabLst>
                <a:tab pos="92075" algn="l"/>
              </a:tabLst>
            </a:pPr>
            <a:r>
              <a:rPr lang="cs-CZ" dirty="0"/>
              <a:t>- převod známek na českou stupnici v kompetenci ředitele SŠ (poznámka překladatele v soudním překladu)</a:t>
            </a:r>
            <a:r>
              <a:rPr lang="ru-RU" dirty="0"/>
              <a:t> – </a:t>
            </a:r>
            <a:r>
              <a:rPr lang="ru-RU" b="1" i="1" dirty="0">
                <a:solidFill>
                  <a:srgbClr val="002060"/>
                </a:solidFill>
              </a:rPr>
              <a:t>чесна заява, переклад в</a:t>
            </a:r>
            <a:r>
              <a:rPr lang="uk-UA" b="1" i="1" dirty="0">
                <a:solidFill>
                  <a:srgbClr val="002060"/>
                </a:solidFill>
              </a:rPr>
              <a:t>ід</a:t>
            </a:r>
            <a:r>
              <a:rPr lang="ru-RU" b="1" i="1" dirty="0">
                <a:solidFill>
                  <a:srgbClr val="002060"/>
                </a:solidFill>
              </a:rPr>
              <a:t>міток в чеську систему</a:t>
            </a:r>
            <a:endParaRPr lang="cs-CZ" b="1" i="1" dirty="0">
              <a:solidFill>
                <a:srgbClr val="002060"/>
              </a:solidFill>
            </a:endParaRPr>
          </a:p>
          <a:p>
            <a:pPr>
              <a:tabLst>
                <a:tab pos="92075" algn="l"/>
              </a:tabLst>
            </a:pPr>
            <a:r>
              <a:rPr lang="cs-CZ" dirty="0"/>
              <a:t>- potvrzení o zdravotní způsobilosti (viz Kritéria přijímacího řízení)</a:t>
            </a:r>
            <a:r>
              <a:rPr lang="ru-RU" dirty="0"/>
              <a:t> – </a:t>
            </a:r>
            <a:r>
              <a:rPr lang="ru-RU" b="1" i="1" dirty="0">
                <a:solidFill>
                  <a:srgbClr val="002060"/>
                </a:solidFill>
              </a:rPr>
              <a:t>довідка від лікаря</a:t>
            </a:r>
            <a:endParaRPr lang="cs-CZ" b="1" i="1" dirty="0">
              <a:solidFill>
                <a:srgbClr val="002060"/>
              </a:solidFill>
            </a:endParaRPr>
          </a:p>
          <a:p>
            <a:pPr>
              <a:tabLst>
                <a:tab pos="92075" algn="l"/>
              </a:tabLst>
            </a:pPr>
            <a:r>
              <a:rPr lang="cs-CZ" dirty="0"/>
              <a:t>- schopnosti, vědomosti, zájmy - možné popsat úspěchy v soutěžích, mimoškolní činnost, kurzy češtiny ve zvláštní příloze</a:t>
            </a:r>
            <a:r>
              <a:rPr lang="ru-RU" dirty="0"/>
              <a:t> –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таланти, успіхи – мотиваційний лист/переклади</a:t>
            </a:r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92075" indent="-92075"/>
            <a:r>
              <a:rPr lang="cs-CZ" dirty="0"/>
              <a:t>- po přijetí přihlášek škola pošle pozvánku s instrukcemi k přijímacímu řízení s kódem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школа в</a:t>
            </a:r>
            <a:r>
              <a:rPr lang="uk-UA" b="1" i="1" dirty="0">
                <a:solidFill>
                  <a:schemeClr val="accent1">
                    <a:lumMod val="50000"/>
                  </a:schemeClr>
                </a:solidFill>
              </a:rPr>
              <a:t>ідправить запрошення на іспити з вашим ідентифікаційним номером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573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9680" y="1163782"/>
            <a:ext cx="11135580" cy="4987636"/>
          </a:xfrm>
        </p:spPr>
        <p:txBody>
          <a:bodyPr>
            <a:normAutofit/>
          </a:bodyPr>
          <a:lstStyle/>
          <a:p>
            <a:r>
              <a:rPr lang="cs-CZ" sz="2000" b="1" dirty="0"/>
              <a:t>kritéria přijímacího řízení </a:t>
            </a:r>
            <a:r>
              <a:rPr lang="cs-CZ" sz="2000" dirty="0"/>
              <a:t>– nejpozději od </a:t>
            </a:r>
            <a:r>
              <a:rPr lang="cs-CZ" sz="2000" b="1" dirty="0"/>
              <a:t>31. 1. 202</a:t>
            </a:r>
            <a:r>
              <a:rPr lang="ru-RU" sz="2000" b="1" dirty="0"/>
              <a:t>2</a:t>
            </a:r>
            <a:r>
              <a:rPr lang="cs-CZ" sz="2000" b="1" dirty="0"/>
              <a:t> </a:t>
            </a:r>
            <a:r>
              <a:rPr lang="cs-CZ" sz="2000" dirty="0"/>
              <a:t>na webu škol (zdravotní způsobilost, školní přijímací zkouška, další požadavky, hodnocení průměrného prospěchu)</a:t>
            </a:r>
            <a:endParaRPr lang="ru-RU" sz="2000" dirty="0"/>
          </a:p>
          <a:p>
            <a:r>
              <a:rPr lang="ru-RU" sz="2000" b="1" i="1" dirty="0">
                <a:solidFill>
                  <a:srgbClr val="002060"/>
                </a:solidFill>
              </a:rPr>
              <a:t>Умови вступу – до 31.1. на сайтах шкіл</a:t>
            </a:r>
            <a:endParaRPr lang="cs-CZ" sz="2000" b="1" i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dirty="0"/>
              <a:t>obory s maturitní zkouškou </a:t>
            </a:r>
            <a:r>
              <a:rPr lang="cs-CZ" dirty="0"/>
              <a:t>– jednotná přijímací zkouška (</a:t>
            </a:r>
            <a:r>
              <a:rPr lang="cs-CZ" dirty="0" err="1"/>
              <a:t>Cermat</a:t>
            </a:r>
            <a:r>
              <a:rPr lang="cs-CZ" dirty="0"/>
              <a:t>) – min. 60% výsledného bodového hodnocení</a:t>
            </a:r>
          </a:p>
          <a:p>
            <a:pPr marL="342900" indent="-342900">
              <a:buFontTx/>
              <a:buChar char="-"/>
            </a:pPr>
            <a:r>
              <a:rPr lang="cs-CZ" b="1" dirty="0"/>
              <a:t>písemný test z ČJ a literatury </a:t>
            </a:r>
            <a:r>
              <a:rPr lang="cs-CZ" dirty="0"/>
              <a:t>- v případě ukončení ZŠ v zahraničí možnost prominutí písemné zkoušky na základě žádosti – nahrazena ústním pohovorem</a:t>
            </a:r>
            <a:r>
              <a:rPr lang="ru-RU" dirty="0"/>
              <a:t> – </a:t>
            </a:r>
            <a:r>
              <a:rPr lang="ru-RU" b="1" i="1" dirty="0">
                <a:solidFill>
                  <a:srgbClr val="002060"/>
                </a:solidFill>
              </a:rPr>
              <a:t>у разі закінчення 9 класів поза Чехією - можна не писати екзамен з чеської мови і літератури, за заявою батька його можна замінити на співбесіду.</a:t>
            </a:r>
            <a:endParaRPr lang="cs-CZ" b="1" i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-"/>
            </a:pPr>
            <a:r>
              <a:rPr lang="cs-CZ" b="1" dirty="0"/>
              <a:t>písemný test z matematiky</a:t>
            </a:r>
            <a:r>
              <a:rPr lang="ru-RU" b="1" dirty="0"/>
              <a:t> – </a:t>
            </a:r>
            <a:r>
              <a:rPr lang="ru-RU" b="1" i="1" dirty="0">
                <a:solidFill>
                  <a:srgbClr val="002060"/>
                </a:solidFill>
              </a:rPr>
              <a:t>письмовий тест по математиці</a:t>
            </a:r>
            <a:endParaRPr lang="cs-CZ" b="1" i="1" dirty="0">
              <a:solidFill>
                <a:srgbClr val="002060"/>
              </a:solidFill>
            </a:endParaRPr>
          </a:p>
          <a:p>
            <a:endParaRPr lang="cs-CZ" dirty="0"/>
          </a:p>
          <a:p>
            <a:pPr marL="342900" indent="-342900">
              <a:buFontTx/>
              <a:buChar char="-"/>
            </a:pPr>
            <a:endParaRPr lang="cs-CZ" dirty="0"/>
          </a:p>
          <a:p>
            <a:endParaRPr lang="cs-CZ" dirty="0"/>
          </a:p>
          <a:p>
            <a:pPr marL="342900" indent="-342900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3474" y="352635"/>
            <a:ext cx="11423725" cy="694769"/>
          </a:xfrm>
        </p:spPr>
        <p:txBody>
          <a:bodyPr/>
          <a:lstStyle/>
          <a:p>
            <a:r>
              <a:rPr lang="cs-CZ" dirty="0"/>
              <a:t>Přijímací řízení</a:t>
            </a:r>
            <a:r>
              <a:rPr lang="ru-RU" dirty="0"/>
              <a:t> – </a:t>
            </a:r>
            <a:r>
              <a:rPr lang="ru-RU" dirty="0">
                <a:solidFill>
                  <a:srgbClr val="002060"/>
                </a:solidFill>
              </a:rPr>
              <a:t>Вступні випробування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036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9281" y="707630"/>
            <a:ext cx="9492350" cy="397969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1. SŠ - </a:t>
            </a:r>
            <a:r>
              <a:rPr lang="cs-CZ" b="1" dirty="0"/>
              <a:t>12. 4. 202</a:t>
            </a:r>
            <a:r>
              <a:rPr lang="ru-RU" b="1" dirty="0"/>
              <a:t>2 </a:t>
            </a:r>
            <a:r>
              <a:rPr lang="ru-RU" b="1" dirty="0">
                <a:solidFill>
                  <a:srgbClr val="002060"/>
                </a:solidFill>
              </a:rPr>
              <a:t>(1 матем + чеська)</a:t>
            </a:r>
            <a:endParaRPr lang="cs-CZ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/>
              <a:t>2. SŠ - </a:t>
            </a:r>
            <a:r>
              <a:rPr lang="cs-CZ" b="1" dirty="0"/>
              <a:t>13. 4. 202</a:t>
            </a:r>
            <a:r>
              <a:rPr lang="ru-RU" b="1" dirty="0"/>
              <a:t>2 </a:t>
            </a:r>
            <a:r>
              <a:rPr lang="ru-RU" b="1" dirty="0">
                <a:solidFill>
                  <a:srgbClr val="002060"/>
                </a:solidFill>
              </a:rPr>
              <a:t>(2 матем + чеська)</a:t>
            </a:r>
            <a:endParaRPr lang="cs-CZ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dirty="0"/>
              <a:t>obory ukončené výučním listem</a:t>
            </a:r>
            <a:r>
              <a:rPr lang="cs-CZ" dirty="0"/>
              <a:t> - týden </a:t>
            </a:r>
            <a:r>
              <a:rPr lang="ru-RU" b="1" dirty="0"/>
              <a:t>22</a:t>
            </a:r>
            <a:r>
              <a:rPr lang="cs-CZ" b="1" dirty="0"/>
              <a:t>. 4. - 3</a:t>
            </a:r>
            <a:r>
              <a:rPr lang="ru-RU" b="1" dirty="0"/>
              <a:t>0</a:t>
            </a:r>
            <a:r>
              <a:rPr lang="cs-CZ" b="1" dirty="0"/>
              <a:t>. 4. 202</a:t>
            </a:r>
            <a:r>
              <a:rPr lang="ru-RU" b="1" dirty="0"/>
              <a:t>2</a:t>
            </a:r>
            <a:r>
              <a:rPr lang="cs-CZ" dirty="0"/>
              <a:t> zveřejnění výsledků</a:t>
            </a:r>
            <a:r>
              <a:rPr lang="ru-RU" dirty="0"/>
              <a:t> – </a:t>
            </a:r>
            <a:r>
              <a:rPr lang="ru-RU" b="1" i="1" dirty="0">
                <a:solidFill>
                  <a:srgbClr val="002060"/>
                </a:solidFill>
              </a:rPr>
              <a:t>спеціальності без матуріти – результати 24.04.-30.04.</a:t>
            </a:r>
            <a:endParaRPr lang="cs-CZ" b="1" i="1" dirty="0">
              <a:solidFill>
                <a:srgbClr val="002060"/>
              </a:solidFill>
            </a:endParaRPr>
          </a:p>
          <a:p>
            <a:r>
              <a:rPr lang="cs-CZ" sz="2000" b="1" dirty="0"/>
              <a:t>Další úlevy </a:t>
            </a:r>
            <a:r>
              <a:rPr lang="cs-CZ" sz="2000" dirty="0"/>
              <a:t>– k uzpůsobení </a:t>
            </a:r>
            <a:r>
              <a:rPr lang="cs-CZ" sz="2000" dirty="0" err="1"/>
              <a:t>přij</a:t>
            </a:r>
            <a:r>
              <a:rPr lang="cs-CZ" sz="2000" dirty="0"/>
              <a:t>. řízení nutné doporučení pedagogicko-psychologické poradny (čas navíc, překladový slovník)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399412"/>
      </p:ext>
    </p:extLst>
  </p:cSld>
  <p:clrMapOvr>
    <a:masterClrMapping/>
  </p:clrMapOvr>
</p:sld>
</file>

<file path=ppt/theme/theme1.xml><?xml version="1.0" encoding="utf-8"?>
<a:theme xmlns:a="http://schemas.openxmlformats.org/drawingml/2006/main" name="Meta">
  <a:themeElements>
    <a:clrScheme name="META-bordo">
      <a:dk1>
        <a:srgbClr val="BD1D4D"/>
      </a:dk1>
      <a:lt1>
        <a:srgbClr val="FFFFFF"/>
      </a:lt1>
      <a:dk2>
        <a:srgbClr val="BD1E4E"/>
      </a:dk2>
      <a:lt2>
        <a:srgbClr val="FFC7DD"/>
      </a:lt2>
      <a:accent1>
        <a:srgbClr val="193C7E"/>
      </a:accent1>
      <a:accent2>
        <a:srgbClr val="C8E5FE"/>
      </a:accent2>
      <a:accent3>
        <a:srgbClr val="009755"/>
      </a:accent3>
      <a:accent4>
        <a:srgbClr val="DCFFDC"/>
      </a:accent4>
      <a:accent5>
        <a:srgbClr val="5C1E89"/>
      </a:accent5>
      <a:accent6>
        <a:srgbClr val="D8D1FF"/>
      </a:accent6>
      <a:hlink>
        <a:srgbClr val="7F1434"/>
      </a:hlink>
      <a:folHlink>
        <a:srgbClr val="490B1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2000" b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89b5d77-561b-4745-9149-1638f0c8024a">UHRUZACKTJEK-540971305-393511</_dlc_DocId>
    <_dlc_DocIdUrl xmlns="889b5d77-561b-4745-9149-1638f0c8024a">
      <Url>https://metaops.sharepoint.com/sites/disk/_layouts/15/DocIdRedir.aspx?ID=UHRUZACKTJEK-540971305-393511</Url>
      <Description>UHRUZACKTJEK-540971305-393511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736B4675EEC344B61253627766E4A5" ma:contentTypeVersion="13" ma:contentTypeDescription="Vytvoří nový dokument" ma:contentTypeScope="" ma:versionID="47da8984e1c0230559725c7bf6e88d9f">
  <xsd:schema xmlns:xsd="http://www.w3.org/2001/XMLSchema" xmlns:xs="http://www.w3.org/2001/XMLSchema" xmlns:p="http://schemas.microsoft.com/office/2006/metadata/properties" xmlns:ns2="889b5d77-561b-4745-9149-1638f0c8024a" xmlns:ns3="c2a121c6-94b7-4d58-84be-104b400a7aae" targetNamespace="http://schemas.microsoft.com/office/2006/metadata/properties" ma:root="true" ma:fieldsID="3b456faa17b9a34f4882021b72e0cf4b" ns2:_="" ns3:_="">
    <xsd:import namespace="889b5d77-561b-4745-9149-1638f0c8024a"/>
    <xsd:import namespace="c2a121c6-94b7-4d58-84be-104b400a7aa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b5d77-561b-4745-9149-1638f0c8024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a121c6-94b7-4d58-84be-104b400a7a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C17B13-A127-48B4-95B5-C1CC7EABD3FF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889b5d77-561b-4745-9149-1638f0c8024a"/>
    <ds:schemaRef ds:uri="http://schemas.microsoft.com/office/infopath/2007/PartnerControls"/>
    <ds:schemaRef ds:uri="c2a121c6-94b7-4d58-84be-104b400a7aa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36B8159-ACF0-424D-A4E6-D3E25C5F109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D9F66F5-9574-428D-8F26-913FAD308A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b5d77-561b-4745-9149-1638f0c8024a"/>
    <ds:schemaRef ds:uri="c2a121c6-94b7-4d58-84be-104b400a7a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3A24612-32BB-4A33-B750-2D4885FE92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PPT_bordo</Template>
  <TotalTime>2969</TotalTime>
  <Words>1364</Words>
  <Application>Microsoft Office PowerPoint</Application>
  <PresentationFormat>Širokoúhlá obrazovka</PresentationFormat>
  <Paragraphs>144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Meta</vt:lpstr>
      <vt:lpstr>Výběr střední školy v ČR a přijímací řízení  </vt:lpstr>
      <vt:lpstr>Podmínky studia na SŠ</vt:lpstr>
      <vt:lpstr>Typy středních škol</vt:lpstr>
      <vt:lpstr>Výběr střední školy</vt:lpstr>
      <vt:lpstr>Bezplatné x placené studium</vt:lpstr>
      <vt:lpstr>Přihlášky</vt:lpstr>
      <vt:lpstr>Prezentace aplikace PowerPoint</vt:lpstr>
      <vt:lpstr>Přijímací řízení – Вступні випробування</vt:lpstr>
      <vt:lpstr>Prezentace aplikace PowerPoint</vt:lpstr>
      <vt:lpstr>О чём не забыть</vt:lpstr>
      <vt:lpstr>Výsledky přijímacího řízení - Результати</vt:lpstr>
      <vt:lpstr>Zahájení školní docházky – Початок навчання</vt:lpstr>
      <vt:lpstr>Důležité termíny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Výběr střední školy v ČR a přijímací řízení</dc:title>
  <dc:creator>Hana Marková</dc:creator>
  <cp:lastModifiedBy>Nikola Führlingerová</cp:lastModifiedBy>
  <cp:revision>76</cp:revision>
  <dcterms:created xsi:type="dcterms:W3CDTF">2020-01-27T14:42:51Z</dcterms:created>
  <dcterms:modified xsi:type="dcterms:W3CDTF">2023-02-01T14:34:58Z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0x0101009F736B4675EEC344B61253627766E4A5</vt:lpwstr>
  </property>
  <property fmtid="{D5CDD505-2E9C-101B-9397-08002B2CF9AE}" pid="3" name="_dlc_DocIdItemGuid">
    <vt:lpwstr>1606e1b8-6f34-4499-b5bd-a558b11a37c2</vt:lpwstr>
  </property>
</Properties>
</file>